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1" r:id="rId2"/>
    <p:sldId id="292" r:id="rId3"/>
    <p:sldId id="301" r:id="rId4"/>
    <p:sldId id="295" r:id="rId5"/>
    <p:sldId id="296" r:id="rId6"/>
    <p:sldId id="297" r:id="rId7"/>
    <p:sldId id="298" r:id="rId8"/>
    <p:sldId id="299" r:id="rId9"/>
    <p:sldId id="302" r:id="rId10"/>
    <p:sldId id="259" r:id="rId11"/>
    <p:sldId id="266" r:id="rId12"/>
    <p:sldId id="260" r:id="rId13"/>
    <p:sldId id="270" r:id="rId14"/>
    <p:sldId id="300" r:id="rId15"/>
    <p:sldId id="272" r:id="rId16"/>
    <p:sldId id="265" r:id="rId17"/>
    <p:sldId id="286" r:id="rId18"/>
    <p:sldId id="269" r:id="rId19"/>
    <p:sldId id="287" r:id="rId20"/>
    <p:sldId id="263" r:id="rId21"/>
    <p:sldId id="289" r:id="rId22"/>
    <p:sldId id="273" r:id="rId23"/>
    <p:sldId id="275" r:id="rId24"/>
    <p:sldId id="277" r:id="rId25"/>
    <p:sldId id="278" r:id="rId26"/>
    <p:sldId id="280" r:id="rId27"/>
    <p:sldId id="29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041666666666666"/>
          <c:y val="5.555555555555555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9063538932633421E-2"/>
          <c:y val="3.2924905220180808E-2"/>
          <c:w val="0.85726017060367454"/>
          <c:h val="0.799203266258384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Implementation for Rural Electrification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Total Villages</c:v>
                </c:pt>
                <c:pt idx="1">
                  <c:v>Implemented Villages</c:v>
                </c:pt>
                <c:pt idx="2">
                  <c:v>Implementing Villages</c:v>
                </c:pt>
                <c:pt idx="3">
                  <c:v>Remaining Villages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63899</c:v>
                </c:pt>
                <c:pt idx="1">
                  <c:v>19791</c:v>
                </c:pt>
                <c:pt idx="2">
                  <c:v>2944</c:v>
                </c:pt>
                <c:pt idx="3">
                  <c:v>41164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75520"/>
        <c:axId val="31677056"/>
      </c:barChart>
      <c:catAx>
        <c:axId val="31675520"/>
        <c:scaling>
          <c:orientation val="minMax"/>
        </c:scaling>
        <c:delete val="0"/>
        <c:axPos val="b"/>
        <c:majorTickMark val="out"/>
        <c:minorTickMark val="none"/>
        <c:tickLblPos val="nextTo"/>
        <c:crossAx val="31677056"/>
        <c:crosses val="autoZero"/>
        <c:auto val="1"/>
        <c:lblAlgn val="ctr"/>
        <c:lblOffset val="100"/>
        <c:noMultiLvlLbl val="0"/>
      </c:catAx>
      <c:valAx>
        <c:axId val="31677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675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System of Rural </a:t>
            </a:r>
            <a:r>
              <a:rPr lang="en-US" dirty="0" smtClean="0"/>
              <a:t>Electrified</a:t>
            </a:r>
            <a:r>
              <a:rPr lang="en-US" baseline="0" dirty="0" smtClean="0"/>
              <a:t> Villages</a:t>
            </a:r>
            <a:r>
              <a:rPr lang="en-US" dirty="0" smtClean="0"/>
              <a:t> </a:t>
            </a:r>
            <a:r>
              <a:rPr lang="en-US" dirty="0"/>
              <a:t>in the Entire Country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77777777777779E-2"/>
          <c:y val="0.11782348102009638"/>
          <c:w val="0.61882716049382724"/>
          <c:h val="0.8573008970893565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System of Rural Electrification in the Entire Country 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Grid line</c:v>
                </c:pt>
                <c:pt idx="1">
                  <c:v>Diesel Generator</c:v>
                </c:pt>
                <c:pt idx="2">
                  <c:v>Mini-hydro</c:v>
                </c:pt>
                <c:pt idx="3">
                  <c:v>Solar</c:v>
                </c:pt>
                <c:pt idx="4">
                  <c:v>Solar Mini-grid</c:v>
                </c:pt>
                <c:pt idx="5">
                  <c:v>Wind</c:v>
                </c:pt>
                <c:pt idx="6">
                  <c:v>Bio-mass, Bio-gas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0.35</c:v>
                </c:pt>
                <c:pt idx="1">
                  <c:v>0.25</c:v>
                </c:pt>
                <c:pt idx="2">
                  <c:v>0.05</c:v>
                </c:pt>
                <c:pt idx="3" formatCode="0.00%">
                  <c:v>0.33239999999999997</c:v>
                </c:pt>
                <c:pt idx="4" formatCode="0.00%">
                  <c:v>1.1000000000000001E-3</c:v>
                </c:pt>
                <c:pt idx="5" formatCode="0.00%">
                  <c:v>1E-4</c:v>
                </c:pt>
                <c:pt idx="6" formatCode="0.00%">
                  <c:v>1.6400000000000001E-2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528166618061645"/>
          <c:y val="0.11777529674462338"/>
          <c:w val="0.34163191406629728"/>
          <c:h val="0.6633163284166944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0.15833</cdr:x>
      <cdr:y>0.04444</cdr:y>
    </cdr:from>
    <cdr:to>
      <cdr:x>0.25833</cdr:x>
      <cdr:y>0.1111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7800" y="304800"/>
          <a:ext cx="914400" cy="4571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63899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0.375</cdr:x>
      <cdr:y>0.55556</cdr:y>
    </cdr:from>
    <cdr:to>
      <cdr:x>0.475</cdr:x>
      <cdr:y>0.62222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429000" y="3810000"/>
          <a:ext cx="914400" cy="4571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 smtClean="0"/>
            <a:t>19791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0.58333</cdr:x>
      <cdr:y>0.75556</cdr:y>
    </cdr:from>
    <cdr:to>
      <cdr:x>0.66667</cdr:x>
      <cdr:y>0.82222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334000" y="5181600"/>
          <a:ext cx="762060" cy="4571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 smtClean="0"/>
            <a:t>2944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0.8</cdr:x>
      <cdr:y>0.31111</cdr:y>
    </cdr:from>
    <cdr:to>
      <cdr:x>0.9</cdr:x>
      <cdr:y>0.37778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315200" y="2133600"/>
          <a:ext cx="914400" cy="45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 smtClean="0"/>
            <a:t>41164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0.31667</cdr:x>
      <cdr:y>0.93333</cdr:y>
    </cdr:from>
    <cdr:to>
      <cdr:x>0.54167</cdr:x>
      <cdr:y>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895600" y="6400777"/>
          <a:ext cx="2057400" cy="45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Until 2014-2015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0.575</cdr:x>
      <cdr:y>0.93333</cdr:y>
    </cdr:from>
    <cdr:to>
      <cdr:x>0.71667</cdr:x>
      <cdr:y>1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257800" y="6400777"/>
          <a:ext cx="1295400" cy="45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2015-2016</a:t>
          </a:r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DCCA4-BC61-4488-B250-3EE2F8530DEA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E236-E353-4377-956A-98295FE1B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95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80A1E-C797-4B7B-BF03-CAF07DCF7196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DB5CD-8FC8-4FA0-8379-4412CC98C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2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98D2B-2D62-4E4D-A651-64819FF43F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1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263CB-7C76-4285-962A-B85941AA0C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7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263CB-7C76-4285-962A-B85941AA0C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2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263CB-7C76-4285-962A-B85941AA0C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33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263CB-7C76-4285-962A-B85941AA0C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10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C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DB5CD-8FC8-4FA0-8379-4412CC98C2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79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4F713-599D-4A9B-BE42-5D57E4B0381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08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9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9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1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7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11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6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9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4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4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6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BF6E-D29C-4C67-888C-1F7EDC9A2AE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EA09-0204-4ACD-88A4-C87708DE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153400" cy="9906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Rural Electrification Access by </a:t>
            </a: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Department of Rural Development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620000" cy="10668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Ministry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Livestock, Fisheries and Rural 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15200" y="5867400"/>
            <a:ext cx="140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30. 7. 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7600" y="609600"/>
            <a:ext cx="1905000" cy="304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0" y="914400"/>
            <a:ext cx="1905000" cy="304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57600" y="1219200"/>
            <a:ext cx="1905000" cy="304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4130246" y="709998"/>
            <a:ext cx="838200" cy="713604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EE11-926B-4CF1-BADB-86E0A49267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610600" cy="640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NEP -  Phase 1 (2016-2021)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IDA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credit of  $400 million by World Bank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finance.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 Components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Component 1: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grid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extension (IDA $300 million)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Component 2: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off-grid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electrification (IDA $80 million);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Component 3: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technical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assistance and project management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	       	      (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IDA $20 million), and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Component 4: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contingent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emergency response (IDA $0).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008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rmAutofit/>
          </a:bodyPr>
          <a:lstStyle/>
          <a:p>
            <a:pPr>
              <a:tabLst>
                <a:tab pos="405288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Financial Allocation by IDA for Off- grid Electrification (Phase-1, 2016-2021)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417734"/>
              </p:ext>
            </p:extLst>
          </p:nvPr>
        </p:nvGraphicFramePr>
        <p:xfrm>
          <a:off x="304800" y="2052689"/>
          <a:ext cx="8686800" cy="293763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76400"/>
                <a:gridCol w="1143000"/>
                <a:gridCol w="838200"/>
                <a:gridCol w="1752600"/>
                <a:gridCol w="1638300"/>
                <a:gridCol w="1638300"/>
              </a:tblGrid>
              <a:tr h="968517">
                <a:tc>
                  <a:txBody>
                    <a:bodyPr/>
                    <a:lstStyle/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Mini-grid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SHS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Public Institution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Technical Assistance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(USD) Million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626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WB’s IDA contribution (USD) Million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2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Component 2: Off-Grid Electrification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(IDA $ 80Million)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 target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communities unlikely to receive grid-based access ever or within the next 10 years.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Technology neutral approach; MFLRD (DRD) to lead needs assessment at community level.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Technology options include: solar photovoltaic (PV); mini-hydropower; wind; diesel; hybrid (e.g. diesel/solar).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IDA finance will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support: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Solar photovoltaic devices or systems for a target of 465,500 households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Mini-grids to serve some 35,500 households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Electricity connections for 11,400 health clinics, schools and other community buildings and 19,000 public street lights</a:t>
            </a:r>
          </a:p>
        </p:txBody>
      </p:sp>
    </p:spTree>
    <p:extLst>
      <p:ext uri="{BB962C8B-B14F-4D97-AF65-F5344CB8AC3E}">
        <p14:creationId xmlns:p14="http://schemas.microsoft.com/office/powerpoint/2010/main" val="215426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8683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Component 2: Off- grid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Mini-grid: (IDA$ 7million)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Micro-hydropower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Other mini-grid technologies such as biomass, biogas, solar and wind.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 to 1MW in capacity are eligible</a:t>
            </a:r>
            <a:endParaRPr lang="en-US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Solar Home System: (IDA$ 53million)</a:t>
            </a:r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232307"/>
              </p:ext>
            </p:extLst>
          </p:nvPr>
        </p:nvGraphicFramePr>
        <p:xfrm>
          <a:off x="533400" y="3657600"/>
          <a:ext cx="8229600" cy="242580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59353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 panel peak</a:t>
                      </a:r>
                      <a:r>
                        <a:rPr lang="en-US" sz="18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wattage (</a:t>
                      </a:r>
                      <a:r>
                        <a:rPr lang="en-US" sz="18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Wp</a:t>
                      </a:r>
                      <a:r>
                        <a:rPr lang="en-US" sz="18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843493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Design</a:t>
                      </a:r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LED</a:t>
                      </a:r>
                      <a:r>
                        <a:rPr lang="en-US" sz="1800" u="none" strike="noStrike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lights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cell </a:t>
                      </a:r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phone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– 5 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LED</a:t>
                      </a:r>
                      <a:r>
                        <a:rPr lang="en-US" sz="1800" u="none" strike="noStrike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lights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cell phone</a:t>
                      </a:r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TV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5-6 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LED</a:t>
                      </a:r>
                      <a:r>
                        <a:rPr lang="en-US" sz="1800" u="none" strike="noStrike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lights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cell  </a:t>
                      </a:r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phone, TV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6-7 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LED</a:t>
                      </a:r>
                      <a:r>
                        <a:rPr lang="en-US" sz="1800" u="none" strike="noStrike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lights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cell</a:t>
                      </a:r>
                      <a:r>
                        <a:rPr lang="en-US" sz="1800" u="none" strike="noStrike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phone</a:t>
                      </a:r>
                      <a:r>
                        <a:rPr lang="en-US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TV, fan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59353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Estimated</a:t>
                      </a:r>
                      <a:r>
                        <a:rPr lang="en-US" sz="18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cost for quality system (USD)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19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6324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Public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nstitutions potion: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(IDA$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20million)</a:t>
            </a:r>
          </a:p>
          <a:p>
            <a:pPr>
              <a:buFont typeface="Wingdings" pitchFamily="2" charset="2"/>
              <a:buChar char="Ø"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institutions potion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target Schools, Clinics, Religious buildings and Street lighting 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affected village is assumed to have one school,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 clinic, one religious building and five street lights.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733705"/>
              </p:ext>
            </p:extLst>
          </p:nvPr>
        </p:nvGraphicFramePr>
        <p:xfrm>
          <a:off x="609600" y="914402"/>
          <a:ext cx="8077200" cy="342899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45486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Connection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Type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System quantity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Cost per system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Equipment Cost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4867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30,400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$20million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486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Schools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3,800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$1,000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$3.8million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4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Religious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building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3,800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$1,000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$3.8million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486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Health clinics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3,800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$2,000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$7.6million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4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Public (street)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lights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19,000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$250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$4.75million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208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Component 3: Technical Assistance, Off-grid (IDA$10Million)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Capacity building and training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ject Management Offices.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(Union, State/Region, district, township and village level, private      sector)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Improve the policy and regulatory framework.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Standards, technology assessments and technical design, economics and financial analysis, environmental and social impact management, procurement and financial management,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Strengthening project management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1" y="304800"/>
            <a:ext cx="91440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Financial Contribution for sub-components of Component 2</a:t>
            </a: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426507"/>
              </p:ext>
            </p:extLst>
          </p:nvPr>
        </p:nvGraphicFramePr>
        <p:xfrm>
          <a:off x="457200" y="1524000"/>
          <a:ext cx="8382000" cy="51054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2063322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System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DRD contribution</a:t>
                      </a:r>
                    </a:p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(USD) Million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WB’s IDA contribution (USD) Million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HH contribution (USD) Million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Total       (USD) Million</a:t>
                      </a:r>
                    </a:p>
                  </a:txBody>
                  <a:tcPr anchor="ctr"/>
                </a:tc>
              </a:tr>
              <a:tr h="643686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Mini-grid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43686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SHS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1102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Public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Institution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43686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lang="en-US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238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76200"/>
            <a:ext cx="83820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SHS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71600" y="-2057400"/>
            <a:ext cx="7315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12815"/>
              </p:ext>
            </p:extLst>
          </p:nvPr>
        </p:nvGraphicFramePr>
        <p:xfrm>
          <a:off x="457200" y="4114800"/>
          <a:ext cx="8229600" cy="24384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438400"/>
                <a:gridCol w="1219200"/>
                <a:gridCol w="1143000"/>
                <a:gridCol w="1219200"/>
                <a:gridCol w="1143000"/>
                <a:gridCol w="1066800"/>
              </a:tblGrid>
              <a:tr h="738909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Year 1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Year 2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Year 3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Year 4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Year 5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70196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Portion of cost covered by project funds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90 %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87 %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r>
                        <a:rPr lang="en-US" sz="1600" dirty="0" smtClean="0"/>
                        <a:t>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82%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80%</a:t>
                      </a:r>
                      <a:endParaRPr lang="en-US" sz="1600" dirty="0"/>
                    </a:p>
                  </a:txBody>
                  <a:tcPr/>
                </a:tc>
              </a:tr>
              <a:tr h="997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Portion covered by customer contribution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20 %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" y="3200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b="1" dirty="0">
                <a:solidFill>
                  <a:srgbClr val="44546A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Indicative portion of system cost covered by grant, customer contribution, and financing during </a:t>
            </a:r>
            <a:r>
              <a:rPr lang="en-US" altLang="ja-JP" b="1" dirty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Phase I</a:t>
            </a:r>
            <a:r>
              <a:rPr lang="en-US" altLang="ja-JP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0" y="209686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- focuses </a:t>
            </a:r>
            <a:r>
              <a:rPr lang="en-US" dirty="0"/>
              <a:t>on best available, price-competitive technologies from </a:t>
            </a:r>
            <a:r>
              <a:rPr lang="en-US" dirty="0" err="1"/>
              <a:t>pico</a:t>
            </a:r>
            <a:r>
              <a:rPr lang="en-US" dirty="0"/>
              <a:t>-photovoltaic units and solar kits up to large solar home systems of 100 watts peak (</a:t>
            </a:r>
            <a:r>
              <a:rPr lang="en-US" dirty="0" err="1"/>
              <a:t>Wp</a:t>
            </a:r>
            <a:r>
              <a:rPr lang="en-US" dirty="0"/>
              <a:t>).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933271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 </a:t>
            </a:r>
            <a:r>
              <a:rPr lang="en-US" dirty="0" smtClean="0"/>
              <a:t>- Under </a:t>
            </a:r>
            <a:r>
              <a:rPr lang="en-US" dirty="0"/>
              <a:t>the National Electrification Plan’s National Geospatial, Least-Cost Electrification Plan.; and</a:t>
            </a:r>
          </a:p>
          <a:p>
            <a:pPr lvl="0"/>
            <a:r>
              <a:rPr lang="en-US" dirty="0" smtClean="0"/>
              <a:t>- Only </a:t>
            </a:r>
            <a:r>
              <a:rPr lang="en-US" dirty="0"/>
              <a:t>households that did not receive SHS previously under DRD’s earlier SHS programs are eligible. </a:t>
            </a:r>
          </a:p>
        </p:txBody>
      </p:sp>
    </p:spTree>
    <p:extLst>
      <p:ext uri="{BB962C8B-B14F-4D97-AF65-F5344CB8AC3E}">
        <p14:creationId xmlns:p14="http://schemas.microsoft.com/office/powerpoint/2010/main" val="213005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663622"/>
              </p:ext>
            </p:extLst>
          </p:nvPr>
        </p:nvGraphicFramePr>
        <p:xfrm>
          <a:off x="228599" y="4038600"/>
          <a:ext cx="8686802" cy="221837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744310"/>
                <a:gridCol w="973521"/>
                <a:gridCol w="973521"/>
                <a:gridCol w="973521"/>
                <a:gridCol w="973521"/>
                <a:gridCol w="1048408"/>
              </a:tblGrid>
              <a:tr h="6943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Year 1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Year 2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Year 3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Year 4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Year 5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Portion of cost covered by project funds 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50%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50%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Portion covered by customer contribution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20%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20%</a:t>
                      </a:r>
                      <a:endParaRPr lang="en-US" sz="180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50%</a:t>
                      </a:r>
                      <a:endParaRPr lang="en-US" sz="1800" dirty="0"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4800" y="76200"/>
            <a:ext cx="8382000" cy="4975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457056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1" u="none" strike="noStrike" cap="none" normalizeH="0" baseline="0" dirty="0" smtClean="0" bmk="_Ref423296102">
                <a:ln>
                  <a:noFill/>
                </a:ln>
                <a:solidFill>
                  <a:srgbClr val="44546A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Mini-</a:t>
            </a:r>
            <a:r>
              <a:rPr lang="en-US" altLang="ja-JP" sz="2400" b="1" dirty="0" smtClean="0" bmk="_Ref423296102">
                <a:solidFill>
                  <a:srgbClr val="44546A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grid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323986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b="1" dirty="0" bmk="_Ref423296102">
                <a:solidFill>
                  <a:srgbClr val="44546A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Indicative portion of system cost covered by grant, customer and mini-grid business contribution, and financing during </a:t>
            </a:r>
            <a:r>
              <a:rPr lang="en-US" altLang="ja-JP" b="1" dirty="0" bmk="_Ref423296102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Phase I</a:t>
            </a:r>
            <a:r>
              <a:rPr lang="en-US" altLang="ja-JP" b="1" dirty="0" smtClean="0" bmk="_Ref423296102">
                <a:solidFill>
                  <a:srgbClr val="44546A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788075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 </a:t>
            </a:r>
            <a:r>
              <a:rPr lang="en-US" dirty="0" smtClean="0"/>
              <a:t>- Micro-hydropower , biomass</a:t>
            </a:r>
            <a:r>
              <a:rPr lang="en-US" dirty="0"/>
              <a:t>, biogas, solar and wind. </a:t>
            </a:r>
            <a:endParaRPr lang="en-US" dirty="0" smtClean="0"/>
          </a:p>
          <a:p>
            <a:pPr lvl="0"/>
            <a:r>
              <a:rPr lang="en-US" dirty="0" smtClean="0"/>
              <a:t>- Hybrid </a:t>
            </a:r>
            <a:r>
              <a:rPr lang="en-US" dirty="0"/>
              <a:t>systems that include a backup diesel generator are also eligible. </a:t>
            </a:r>
            <a:endParaRPr lang="en-US" dirty="0" smtClean="0"/>
          </a:p>
          <a:p>
            <a:pPr marL="285750" lvl="0" indent="-285750">
              <a:buFontTx/>
              <a:buChar char="-"/>
            </a:pPr>
            <a:r>
              <a:rPr lang="en-US" dirty="0" smtClean="0"/>
              <a:t>Mini-grids </a:t>
            </a:r>
            <a:r>
              <a:rPr lang="en-US" dirty="0"/>
              <a:t>up to 1 MW in capacity</a:t>
            </a:r>
            <a:r>
              <a:rPr lang="en-US" baseline="30000" dirty="0"/>
              <a:t> </a:t>
            </a:r>
            <a:r>
              <a:rPr lang="en-US" dirty="0"/>
              <a:t>are eligible for support under the program</a:t>
            </a:r>
            <a:r>
              <a:rPr lang="en-US" dirty="0" smtClean="0"/>
              <a:t>.</a:t>
            </a:r>
          </a:p>
          <a:p>
            <a:pPr marL="285750" lvl="0" indent="-285750">
              <a:buFontTx/>
              <a:buChar char="-"/>
            </a:pPr>
            <a:endParaRPr lang="en-US" dirty="0"/>
          </a:p>
          <a:p>
            <a:r>
              <a:rPr lang="en-US" b="1" dirty="0" smtClean="0"/>
              <a:t>Site </a:t>
            </a:r>
            <a:r>
              <a:rPr lang="en-US" b="1" dirty="0"/>
              <a:t>conditions </a:t>
            </a:r>
            <a:endParaRPr lang="en-US" b="1" dirty="0" smtClean="0"/>
          </a:p>
          <a:p>
            <a:r>
              <a:rPr lang="en-US" dirty="0" smtClean="0"/>
              <a:t>- Clustered housing</a:t>
            </a:r>
          </a:p>
          <a:p>
            <a:pPr>
              <a:tabLst>
                <a:tab pos="0" algn="l"/>
              </a:tabLst>
            </a:pPr>
            <a:r>
              <a:rPr lang="en-US" dirty="0" smtClean="0"/>
              <a:t>- Nearby </a:t>
            </a:r>
            <a:r>
              <a:rPr lang="en-US" dirty="0"/>
              <a:t>stream of sufficient water flow and head in case of </a:t>
            </a:r>
            <a:r>
              <a:rPr lang="en-US" dirty="0" smtClean="0"/>
              <a:t>mini-hydropower   - 	- Opportunities </a:t>
            </a:r>
            <a:r>
              <a:rPr lang="en-US" dirty="0"/>
              <a:t>for productive-use </a:t>
            </a:r>
            <a:r>
              <a:rPr lang="en-US" dirty="0" smtClean="0"/>
              <a:t>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Public institutions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100% grant-funded systems for schools, religious buildings, and health clinics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street lightings 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target villages where households solutions 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provided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130993"/>
              </p:ext>
            </p:extLst>
          </p:nvPr>
        </p:nvGraphicFramePr>
        <p:xfrm>
          <a:off x="914400" y="3048000"/>
          <a:ext cx="7162800" cy="2667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83467"/>
                <a:gridCol w="3979333"/>
              </a:tblGrid>
              <a:tr h="44450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 Quantity</a:t>
                      </a:r>
                      <a:endParaRPr lang="en-US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3800</a:t>
                      </a:r>
                      <a:endParaRPr lang="en-US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dirty="0" smtClean="0"/>
                        <a:t>Religious Buildings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3800</a:t>
                      </a:r>
                      <a:endParaRPr lang="en-US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Clinics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3800</a:t>
                      </a:r>
                      <a:endParaRPr lang="en-US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dirty="0" smtClean="0"/>
                        <a:t>Street Lightings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19,000</a:t>
                      </a:r>
                      <a:endParaRPr lang="en-US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30,400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853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Outline of Presentation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048000"/>
          </a:xfrm>
        </p:spPr>
        <p:txBody>
          <a:bodyPr>
            <a:normAutofit/>
          </a:bodyPr>
          <a:lstStyle/>
          <a:p>
            <a:pPr marL="741363" indent="-741363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Overview of Off-grid rural electrification by DRD</a:t>
            </a:r>
          </a:p>
          <a:p>
            <a:pPr marL="741363" indent="-741363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National Electrification Plan (Off-grid)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EE11-926B-4CF1-BADB-86E0A49267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cap="small" dirty="0" smtClean="0">
                <a:latin typeface="Times New Roman" pitchFamily="18" charset="0"/>
                <a:cs typeface="Times New Roman" pitchFamily="18" charset="0"/>
              </a:rPr>
              <a:t>Implementation Arrangements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2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Organization Structures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National Electrification Executive Committee (NEEC)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NEP( PMO)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MOEP (PMO)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MLFRD (PMO)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6451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906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cap="small" dirty="0" smtClean="0">
                <a:latin typeface="Times New Roman" pitchFamily="18" charset="0"/>
                <a:cs typeface="Times New Roman" pitchFamily="18" charset="0"/>
              </a:rPr>
              <a:t>Announcing the program to Target villages</a:t>
            </a:r>
          </a:p>
          <a:p>
            <a:pPr marL="742950" lvl="2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coordination with Union level (PMO) DRD office and Local government</a:t>
            </a:r>
          </a:p>
          <a:p>
            <a:pPr marL="742950" lvl="2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district or township level DRD office informs the villagers  at Local Township Development Committee meeting. </a:t>
            </a:r>
          </a:p>
          <a:p>
            <a:pPr marL="742950" lvl="2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DRD is ready to initiate a local program to make available SHS, mini-grids, or both SHS and mini-grids in the area.</a:t>
            </a:r>
          </a:p>
          <a:p>
            <a:pPr marL="742950" lvl="2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inform the public of the process by which  SHS and /or mini-grid will be deployed, household contribution and subsidy through media.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653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cap="small" dirty="0" smtClean="0">
                <a:latin typeface="Times New Roman" pitchFamily="18" charset="0"/>
                <a:cs typeface="Times New Roman" pitchFamily="18" charset="0"/>
              </a:rPr>
              <a:t> procedures for SHS</a:t>
            </a:r>
          </a:p>
          <a:p>
            <a:pPr marL="0" lvl="1" indent="0">
              <a:buNone/>
            </a:pPr>
            <a:endParaRPr lang="en-US" b="1" cap="small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Site, villages and projects selection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Prioritizing villages 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Community organization and mobilization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Opportunity to pursue a Mini-grid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Household-by-household solar home system size selection process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Customer SHS selection and collection of down payment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VEC / DRD down payment receipt and village total number of systems of each type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Public Facilities and Costing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Technical Standards for SHS products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Tendering and procurement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Supply and installation, user training and supervision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Compliance verification of installations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O&amp;M and spares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services</a:t>
            </a:r>
          </a:p>
          <a:p>
            <a:pPr marL="742950" lvl="2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Monitoring of company performance</a:t>
            </a:r>
            <a:endParaRPr lang="en-US" b="1" cap="small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b="1" dirty="0" smtClean="0"/>
          </a:p>
          <a:p>
            <a:pPr lvl="1"/>
            <a:endParaRPr lang="en-US" sz="2400" b="1" dirty="0" smtClean="0"/>
          </a:p>
          <a:p>
            <a:pPr lvl="1"/>
            <a:endParaRPr lang="en-US" sz="2400" b="1" dirty="0" smtClean="0"/>
          </a:p>
          <a:p>
            <a:endParaRPr lang="en-US" sz="28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76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cap="small" dirty="0" smtClean="0">
                <a:latin typeface="Times New Roman" pitchFamily="18" charset="0"/>
                <a:cs typeface="Times New Roman" pitchFamily="18" charset="0"/>
              </a:rPr>
              <a:t>procedures for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Mini-grids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pilot mini-grids to full implementation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Village criteria for mini-grid eligibility 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Mini- grid size limits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Mini-grid screening process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Projects identified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developers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Projects identified by DRD 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Technical Standards for Mini-grids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Commissioning and training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O&amp;M and spares services</a:t>
            </a:r>
          </a:p>
          <a:p>
            <a:pPr marL="806450" lvl="2" indent="-34290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890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Mini-grid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creening Process</a:t>
            </a:r>
            <a:endParaRPr lang="en-US" sz="2800" dirty="0"/>
          </a:p>
        </p:txBody>
      </p:sp>
      <p:grpSp>
        <p:nvGrpSpPr>
          <p:cNvPr id="4" name="Canvas 46"/>
          <p:cNvGrpSpPr/>
          <p:nvPr/>
        </p:nvGrpSpPr>
        <p:grpSpPr>
          <a:xfrm>
            <a:off x="228600" y="1143000"/>
            <a:ext cx="8636195" cy="5581467"/>
            <a:chOff x="0" y="0"/>
            <a:chExt cx="5923280" cy="4897755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5923280" cy="4897755"/>
            </a:xfrm>
            <a:prstGeom prst="rect">
              <a:avLst/>
            </a:prstGeom>
          </p:spPr>
        </p: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3572808" y="3934734"/>
              <a:ext cx="778556" cy="22436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ea typeface="SimSun"/>
                  <a:cs typeface="Arial"/>
                </a:rPr>
                <a:t>Viable</a:t>
              </a:r>
              <a:r>
                <a:rPr lang="en-US" sz="1000" dirty="0">
                  <a:effectLst/>
                  <a:ea typeface="SimSun"/>
                  <a:cs typeface="Arial"/>
                </a:rPr>
                <a:t> 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2957890" y="2391403"/>
              <a:ext cx="1796990" cy="31204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ea typeface="SimSun"/>
                  <a:cs typeface="Arial"/>
                </a:rPr>
                <a:t>Needs further investigation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8" name="Flowchart: Decision 7"/>
            <p:cNvSpPr/>
            <p:nvPr/>
          </p:nvSpPr>
          <p:spPr>
            <a:xfrm>
              <a:off x="1804946" y="1452244"/>
              <a:ext cx="2309776" cy="1011082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Times New Roman"/>
                  <a:cs typeface="Arial"/>
                </a:rPr>
                <a:t>Screening by PMO (union level) </a:t>
              </a:r>
              <a:endParaRPr lang="en-US" sz="1400" dirty="0">
                <a:effectLst/>
                <a:latin typeface="Times New Roman"/>
                <a:ea typeface="SimSun"/>
              </a:endParaRPr>
            </a:p>
          </p:txBody>
        </p:sp>
        <p:cxnSp>
          <p:nvCxnSpPr>
            <p:cNvPr id="9" name="Elbow Connector 8"/>
            <p:cNvCxnSpPr>
              <a:stCxn id="18" idx="2"/>
              <a:endCxn id="8" idx="0"/>
            </p:cNvCxnSpPr>
            <p:nvPr/>
          </p:nvCxnSpPr>
          <p:spPr>
            <a:xfrm rot="16200000" flipH="1">
              <a:off x="2832465" y="1324875"/>
              <a:ext cx="254063" cy="67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dk1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0" name="Flowchart: Terminator 9"/>
            <p:cNvSpPr/>
            <p:nvPr/>
          </p:nvSpPr>
          <p:spPr>
            <a:xfrm>
              <a:off x="755302" y="2139415"/>
              <a:ext cx="769780" cy="368882"/>
            </a:xfrm>
            <a:prstGeom prst="flowChartTermina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SHS</a:t>
              </a:r>
            </a:p>
          </p:txBody>
        </p:sp>
        <p:cxnSp>
          <p:nvCxnSpPr>
            <p:cNvPr id="11" name="Elbow Connector 10"/>
            <p:cNvCxnSpPr>
              <a:stCxn id="8" idx="2"/>
              <a:endCxn id="21" idx="0"/>
            </p:cNvCxnSpPr>
            <p:nvPr/>
          </p:nvCxnSpPr>
          <p:spPr>
            <a:xfrm rot="5400000">
              <a:off x="2762703" y="2660117"/>
              <a:ext cx="393922" cy="34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" name="Elbow Connector 11"/>
            <p:cNvCxnSpPr>
              <a:stCxn id="8" idx="1"/>
              <a:endCxn id="10" idx="0"/>
            </p:cNvCxnSpPr>
            <p:nvPr/>
          </p:nvCxnSpPr>
          <p:spPr>
            <a:xfrm rot="10800000" flipV="1">
              <a:off x="1140192" y="1957785"/>
              <a:ext cx="664754" cy="18163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1502794" y="1566407"/>
              <a:ext cx="546103" cy="466011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ea typeface="Times New Roman"/>
                  <a:cs typeface="Arial"/>
                </a:rPr>
                <a:t>Not viable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14" name="Flowchart: Process 13"/>
            <p:cNvSpPr/>
            <p:nvPr/>
          </p:nvSpPr>
          <p:spPr>
            <a:xfrm>
              <a:off x="4513627" y="3152627"/>
              <a:ext cx="1056020" cy="295418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Feasibility study</a:t>
              </a:r>
            </a:p>
          </p:txBody>
        </p:sp>
        <p:cxnSp>
          <p:nvCxnSpPr>
            <p:cNvPr id="15" name="Elbow Connector 14"/>
            <p:cNvCxnSpPr>
              <a:stCxn id="8" idx="3"/>
              <a:endCxn id="14" idx="0"/>
            </p:cNvCxnSpPr>
            <p:nvPr/>
          </p:nvCxnSpPr>
          <p:spPr>
            <a:xfrm>
              <a:off x="4114722" y="1957785"/>
              <a:ext cx="926915" cy="1194842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6" name="Flowchart: Process 15"/>
            <p:cNvSpPr/>
            <p:nvPr/>
          </p:nvSpPr>
          <p:spPr>
            <a:xfrm>
              <a:off x="921841" y="10859"/>
              <a:ext cx="1301236" cy="45031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Projects identified by developers</a:t>
              </a:r>
            </a:p>
          </p:txBody>
        </p:sp>
        <p:cxnSp>
          <p:nvCxnSpPr>
            <p:cNvPr id="17" name="Elbow Connector 16"/>
            <p:cNvCxnSpPr>
              <a:stCxn id="16" idx="3"/>
              <a:endCxn id="18" idx="0"/>
            </p:cNvCxnSpPr>
            <p:nvPr/>
          </p:nvCxnSpPr>
          <p:spPr>
            <a:xfrm>
              <a:off x="2223077" y="236018"/>
              <a:ext cx="736083" cy="314828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8" name="Flowchart: Process 17"/>
            <p:cNvSpPr/>
            <p:nvPr/>
          </p:nvSpPr>
          <p:spPr>
            <a:xfrm>
              <a:off x="2593399" y="550846"/>
              <a:ext cx="731520" cy="647336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List of Mini-grid project proposals </a:t>
              </a:r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3801026" y="10856"/>
              <a:ext cx="1309272" cy="45031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Projects identified by DRD</a:t>
              </a:r>
            </a:p>
          </p:txBody>
        </p:sp>
        <p:cxnSp>
          <p:nvCxnSpPr>
            <p:cNvPr id="20" name="Elbow Connector 19"/>
            <p:cNvCxnSpPr>
              <a:stCxn id="19" idx="1"/>
              <a:endCxn id="18" idx="0"/>
            </p:cNvCxnSpPr>
            <p:nvPr/>
          </p:nvCxnSpPr>
          <p:spPr>
            <a:xfrm rot="10800000" flipV="1">
              <a:off x="2959160" y="236013"/>
              <a:ext cx="841867" cy="314831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1" name="Flowchart: Process 20"/>
            <p:cNvSpPr/>
            <p:nvPr/>
          </p:nvSpPr>
          <p:spPr>
            <a:xfrm>
              <a:off x="2431483" y="2857248"/>
              <a:ext cx="1056020" cy="441294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Pre-feasibility study</a:t>
              </a: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022892" y="1684482"/>
              <a:ext cx="778556" cy="22436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ea typeface="SimSun"/>
                  <a:cs typeface="Arial"/>
                </a:rPr>
                <a:t>Viable 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23" name="Flowchart: Decision 22"/>
            <p:cNvSpPr/>
            <p:nvPr/>
          </p:nvSpPr>
          <p:spPr>
            <a:xfrm>
              <a:off x="2180216" y="3506940"/>
              <a:ext cx="1558345" cy="778814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Times New Roman"/>
                  <a:cs typeface="Arial"/>
                </a:rPr>
                <a:t>PMO evaluation </a:t>
              </a:r>
              <a:endParaRPr lang="en-US" sz="1400" dirty="0">
                <a:effectLst/>
                <a:latin typeface="Times New Roman"/>
                <a:ea typeface="SimSun"/>
              </a:endParaRPr>
            </a:p>
          </p:txBody>
        </p:sp>
        <p:cxnSp>
          <p:nvCxnSpPr>
            <p:cNvPr id="24" name="Elbow Connector 23"/>
            <p:cNvCxnSpPr>
              <a:stCxn id="21" idx="2"/>
              <a:endCxn id="23" idx="0"/>
            </p:cNvCxnSpPr>
            <p:nvPr/>
          </p:nvCxnSpPr>
          <p:spPr>
            <a:xfrm rot="5400000">
              <a:off x="2855242" y="3402689"/>
              <a:ext cx="208398" cy="10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5" name="Elbow Connector 24"/>
            <p:cNvCxnSpPr>
              <a:stCxn id="23" idx="3"/>
              <a:endCxn id="14" idx="1"/>
            </p:cNvCxnSpPr>
            <p:nvPr/>
          </p:nvCxnSpPr>
          <p:spPr>
            <a:xfrm flipV="1">
              <a:off x="3738561" y="3300336"/>
              <a:ext cx="775066" cy="59601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Elbow Connector 25"/>
            <p:cNvCxnSpPr>
              <a:stCxn id="23" idx="1"/>
              <a:endCxn id="10" idx="2"/>
            </p:cNvCxnSpPr>
            <p:nvPr/>
          </p:nvCxnSpPr>
          <p:spPr>
            <a:xfrm rot="10800000">
              <a:off x="1140192" y="2508169"/>
              <a:ext cx="1040024" cy="138798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1815648" y="3448066"/>
              <a:ext cx="707287" cy="434723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Arial"/>
                </a:rPr>
                <a:t>Not viable</a:t>
              </a:r>
              <a:r>
                <a:rPr lang="en-US" sz="1000" dirty="0">
                  <a:effectLst/>
                  <a:ea typeface="SimSun"/>
                  <a:cs typeface="Arial"/>
                </a:rPr>
                <a:t> 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28" name="Flowchart: Terminator 27"/>
            <p:cNvSpPr/>
            <p:nvPr/>
          </p:nvSpPr>
          <p:spPr>
            <a:xfrm>
              <a:off x="4351364" y="3927287"/>
              <a:ext cx="1386416" cy="842366"/>
            </a:xfrm>
            <a:prstGeom prst="flowChartTermina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Mini-grid construction &amp; commissioning</a:t>
              </a:r>
            </a:p>
          </p:txBody>
        </p:sp>
        <p:cxnSp>
          <p:nvCxnSpPr>
            <p:cNvPr id="29" name="Elbow Connector 28"/>
            <p:cNvCxnSpPr>
              <a:stCxn id="14" idx="2"/>
              <a:endCxn id="28" idx="0"/>
            </p:cNvCxnSpPr>
            <p:nvPr/>
          </p:nvCxnSpPr>
          <p:spPr>
            <a:xfrm rot="16200000" flipH="1">
              <a:off x="4803483" y="3686198"/>
              <a:ext cx="479242" cy="293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Elbow Connector 29"/>
            <p:cNvCxnSpPr>
              <a:stCxn id="34" idx="0"/>
              <a:endCxn id="19" idx="2"/>
            </p:cNvCxnSpPr>
            <p:nvPr/>
          </p:nvCxnSpPr>
          <p:spPr>
            <a:xfrm rot="5400000" flipH="1" flipV="1">
              <a:off x="4303397" y="613273"/>
              <a:ext cx="304365" cy="16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1" name="Flowchart: Process 30"/>
            <p:cNvSpPr/>
            <p:nvPr/>
          </p:nvSpPr>
          <p:spPr>
            <a:xfrm>
              <a:off x="888472" y="765386"/>
              <a:ext cx="1301320" cy="24278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Input from VECs</a:t>
              </a:r>
            </a:p>
          </p:txBody>
        </p:sp>
        <p:cxnSp>
          <p:nvCxnSpPr>
            <p:cNvPr id="32" name="Elbow Connector 31"/>
            <p:cNvCxnSpPr>
              <a:stCxn id="31" idx="0"/>
              <a:endCxn id="16" idx="2"/>
            </p:cNvCxnSpPr>
            <p:nvPr/>
          </p:nvCxnSpPr>
          <p:spPr>
            <a:xfrm rot="5400000" flipH="1" flipV="1">
              <a:off x="1403690" y="596619"/>
              <a:ext cx="304210" cy="3332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2423084" y="10856"/>
              <a:ext cx="1130804" cy="466011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ea typeface="Times New Roman"/>
                  <a:cs typeface="Arial"/>
                </a:rPr>
                <a:t>Project proposals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sp>
          <p:nvSpPr>
            <p:cNvPr id="34" name="Flowchart: Process 33"/>
            <p:cNvSpPr/>
            <p:nvPr/>
          </p:nvSpPr>
          <p:spPr>
            <a:xfrm>
              <a:off x="3804837" y="765537"/>
              <a:ext cx="1301320" cy="242787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 dirty="0">
                  <a:effectLst/>
                  <a:ea typeface="SimSun"/>
                  <a:cs typeface="Times New Roman"/>
                </a:rPr>
                <a:t>Input from VECs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97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cap="small" dirty="0">
                <a:latin typeface="Times New Roman" pitchFamily="18" charset="0"/>
                <a:cs typeface="Times New Roman" pitchFamily="18" charset="0"/>
              </a:rPr>
              <a:t>Monitoring &amp; Reporting</a:t>
            </a:r>
            <a:r>
              <a:rPr lang="en-US" sz="2800" b="1" cap="small" dirty="0"/>
              <a:t>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eport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indicators every six months – put into their system.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eports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every 6 months need to send financial management report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ombination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of record keeping, report generating, field visits and discussion meetings.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154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778389"/>
              </p:ext>
            </p:extLst>
          </p:nvPr>
        </p:nvGraphicFramePr>
        <p:xfrm>
          <a:off x="380999" y="1066802"/>
          <a:ext cx="8458202" cy="492760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320527"/>
                <a:gridCol w="944860"/>
                <a:gridCol w="944860"/>
                <a:gridCol w="1456422"/>
                <a:gridCol w="969050"/>
                <a:gridCol w="1245820"/>
                <a:gridCol w="1576663"/>
              </a:tblGrid>
              <a:tr h="114299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System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DRD budget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World Bank (IDA)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Community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(Million)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Estimated (HHs)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Remark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7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million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million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million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million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27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SHS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million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165714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350USD/HH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27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Mini-grid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million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800USD/HH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271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Technical Assistance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million</a:t>
                      </a: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million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" y="115669"/>
            <a:ext cx="88392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Budget Allocation for NEP,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Off-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grid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Electrification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Fiscal Year (2016-2017)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49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Project Benefits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Access </a:t>
            </a: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electricity (estimated 6 million people by </a:t>
            </a:r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2021).</a:t>
            </a:r>
            <a:endParaRPr lang="en-US" sz="2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Reduced cost of electricity supply.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Enhanced </a:t>
            </a:r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 being </a:t>
            </a: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through electricity for lighting in houses and streets, telecommunications and entertainment. 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Enhanced income generation opportunities and potential productivity improvements. 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Prioritization of connections for health clinics, schools, religious buildings and community centers.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Strengthened institutional capacity of implementing agencies, including public and private sector agencies and organizations active in the grid and off-grid components.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Improved participation of community members in decision-making processes for rural electrification.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Strengthened capacity of Village Electrification Committees (VECs).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14478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q"/>
            </a:pPr>
            <a:r>
              <a:rPr lang="en-US" sz="2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Vision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In Line with MDG, to develop rural area, to improve socioeconomic life of rural populace and to narrow down the development gap between urban and rural areas.</a:t>
            </a:r>
          </a:p>
          <a:p>
            <a:pPr marL="1600200" indent="-1543050" algn="just">
              <a:buClr>
                <a:schemeClr val="accent3"/>
              </a:buClr>
              <a:buNone/>
              <a:tabLst>
                <a:tab pos="1200150" algn="l"/>
              </a:tabLst>
            </a:pPr>
            <a:endParaRPr lang="en-US" sz="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indent="-1543050" algn="just">
              <a:buClr>
                <a:schemeClr val="accent3"/>
              </a:buClr>
              <a:buFont typeface="Wingdings" panose="05000000000000000000" pitchFamily="2" charset="2"/>
              <a:buChar char="q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CBF8-43DD-472E-9C7F-9E445DBE1DB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152400"/>
            <a:ext cx="85344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Livestock, Fisheries and Rural Development</a:t>
            </a:r>
            <a:endParaRPr lang="en-US" sz="2800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514600"/>
            <a:ext cx="8610600" cy="5334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Relevant Ministries on Myanmar Rural Electrification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endParaRPr lang="en-US" sz="2600" dirty="0">
              <a:solidFill>
                <a:schemeClr val="tx1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3200400"/>
            <a:ext cx="8229600" cy="289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of Energy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 of Electrical Power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of Industry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of Science and Technology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Ministry of Agriculture and Irrigation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Ministry of Livestock, Fisheries and Rural Development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07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CBF8-43DD-472E-9C7F-9E445DBE1DB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99294997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397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5F16CBF8-43DD-472E-9C7F-9E445DBE1DBB}" type="slidenum">
              <a:rPr lang="en-US" smtClean="0">
                <a:latin typeface="+mj-lt"/>
                <a:cs typeface="Times New Roman" pitchFamily="18" charset="0"/>
              </a:rPr>
              <a:pPr/>
              <a:t>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8251"/>
              </p:ext>
            </p:extLst>
          </p:nvPr>
        </p:nvGraphicFramePr>
        <p:xfrm>
          <a:off x="838200" y="4205184"/>
          <a:ext cx="7543800" cy="2500416"/>
        </p:xfrm>
        <a:graphic>
          <a:graphicData uri="http://schemas.openxmlformats.org/drawingml/2006/table">
            <a:tbl>
              <a:tblPr/>
              <a:tblGrid>
                <a:gridCol w="5138692"/>
                <a:gridCol w="2405108"/>
              </a:tblGrid>
              <a:tr h="31665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System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 of 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Rural  Electrified Villages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in the Entire Country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Grid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Diesel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Mini-hydro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33.24%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Mini-grid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Bio-mass, Bio-gas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533400" y="0"/>
          <a:ext cx="8229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657600" y="15240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25146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2819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133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33.24%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19400" y="838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1.64%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9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161088"/>
              </p:ext>
            </p:extLst>
          </p:nvPr>
        </p:nvGraphicFramePr>
        <p:xfrm>
          <a:off x="152402" y="76198"/>
          <a:ext cx="8839197" cy="66294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26"/>
                <a:gridCol w="1004006"/>
                <a:gridCol w="757927"/>
                <a:gridCol w="738240"/>
                <a:gridCol w="738240"/>
                <a:gridCol w="738240"/>
                <a:gridCol w="738240"/>
                <a:gridCol w="738240"/>
                <a:gridCol w="1082753"/>
                <a:gridCol w="1033537"/>
                <a:gridCol w="944948"/>
              </a:tblGrid>
              <a:tr h="603949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Implementations of Rural Electrification from 2012-2013 to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949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By Department of Rural Development )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46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Sr.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FY Years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Electrification Systems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Budget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Effective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Effective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8146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Villages</a:t>
                      </a:r>
                      <a:endParaRPr lang="en-US" sz="16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Electric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Hydro-Power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Biogas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Diesel Engine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(Million)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Household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Population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7584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  <a:endParaRPr lang="en-US" sz="16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2955.4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7584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en-US" sz="16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4328.3216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185652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7584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1689</a:t>
                      </a:r>
                      <a:endParaRPr lang="en-US" sz="16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40599.974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207465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1034344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7584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2308</a:t>
                      </a:r>
                      <a:endParaRPr lang="en-US" sz="16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139863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36298.623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146123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749098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  <a:tr h="75844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4386</a:t>
                      </a:r>
                      <a:endParaRPr lang="en-US" sz="16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141790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84182.3186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410874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2062480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8" marR="9158" marT="9158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EE11-926B-4CF1-BADB-86E0A49267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1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837937"/>
              </p:ext>
            </p:extLst>
          </p:nvPr>
        </p:nvGraphicFramePr>
        <p:xfrm>
          <a:off x="190501" y="914401"/>
          <a:ext cx="8762999" cy="585787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153618"/>
                <a:gridCol w="1782305"/>
                <a:gridCol w="1378142"/>
                <a:gridCol w="1705397"/>
                <a:gridCol w="1743537"/>
              </a:tblGrid>
              <a:tr h="16271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Project Name &amp; Implementer/Owner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Brief Description of the project, activities 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IDA</a:t>
                      </a:r>
                      <a:endParaRPr lang="en-US" sz="16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(loan)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Grant</a:t>
                      </a:r>
                      <a:endParaRPr lang="en-US" sz="16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Implementation Period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08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JICS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Pilot Project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 millions (JPY)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2014-2017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5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ICDF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Pilot Project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350,000 </a:t>
                      </a:r>
                      <a:r>
                        <a:rPr lang="en-GB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(</a:t>
                      </a: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08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ADB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CDTA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millions  (USD)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5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ESCAP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Pilot Project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322,050 </a:t>
                      </a:r>
                      <a:r>
                        <a:rPr lang="en-GB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(</a:t>
                      </a: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2013-2015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08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KFW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Pilot Project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millions (EURO)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08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JICA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Pilot Project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0.279 </a:t>
                      </a: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millions  (USD)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763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WB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National Electrification Plan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millions (USD)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2016-2021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" y="162580"/>
            <a:ext cx="9144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Development Partners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EE11-926B-4CF1-BADB-86E0A492671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3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National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Electrification Plan: </a:t>
            </a:r>
            <a:b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Phase 1- (2016 – 2030)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6576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Objective:</a:t>
            </a: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To </a:t>
            </a:r>
            <a:r>
              <a:rPr lang="en-US" sz="3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achieve  universal access to electricity   		    </a:t>
            </a: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Myanmar by 2030</a:t>
            </a:r>
          </a:p>
          <a:p>
            <a:pPr marL="0" indent="0"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Leading Ministries </a:t>
            </a:r>
          </a:p>
          <a:p>
            <a:pPr marL="1200150" lvl="1">
              <a:buFont typeface="Wingdings" pitchFamily="2" charset="2"/>
              <a:buChar char="Ø"/>
            </a:pP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MOEP 		Grid Extension</a:t>
            </a:r>
          </a:p>
          <a:p>
            <a:pPr lvl="2">
              <a:buFont typeface="Wingdings" pitchFamily="2" charset="2"/>
              <a:buChar char="Ø"/>
            </a:pP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MLFRD 	            Off-grid</a:t>
            </a:r>
          </a:p>
          <a:p>
            <a:pPr marL="914400" lvl="2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2286000" y="5916854"/>
            <a:ext cx="0" cy="636346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857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0"/>
            <a:ext cx="5410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838200"/>
            <a:ext cx="54102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828800"/>
            <a:ext cx="54102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38450"/>
            <a:ext cx="54102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48100"/>
            <a:ext cx="54102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857750"/>
            <a:ext cx="54102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867400"/>
            <a:ext cx="54102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0" y="0"/>
            <a:ext cx="228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Least‐cost recommendation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2030</a:t>
            </a:r>
          </a:p>
          <a:p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 By 2030, the majority are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grid connections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 This represents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7.2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million households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 Total cost is estimated at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 $5.8 billion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(US$800 per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connection, average)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2423" cy="64008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648200"/>
            <a:ext cx="2286000" cy="1981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EE11-926B-4CF1-BADB-86E0A49267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1675</Words>
  <Application>Microsoft Office PowerPoint</Application>
  <PresentationFormat>On-screen Show (4:3)</PresentationFormat>
  <Paragraphs>484</Paragraphs>
  <Slides>28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 Rural Electrification Access by Department of Rural Development </vt:lpstr>
      <vt:lpstr>Outline of Presentation</vt:lpstr>
      <vt:lpstr>Relevant Ministries on Myanmar Rural Electrification </vt:lpstr>
      <vt:lpstr>PowerPoint Presentation</vt:lpstr>
      <vt:lpstr>PowerPoint Presentation</vt:lpstr>
      <vt:lpstr>PowerPoint Presentation</vt:lpstr>
      <vt:lpstr>PowerPoint Presentation</vt:lpstr>
      <vt:lpstr>National Electrification Plan:  Phase 1- (2016 – 2030)</vt:lpstr>
      <vt:lpstr>PowerPoint Presentation</vt:lpstr>
      <vt:lpstr>PowerPoint Presentation</vt:lpstr>
      <vt:lpstr>Financial Allocation by IDA for Off- grid Electrification (Phase-1, 2016-2021)</vt:lpstr>
      <vt:lpstr>Component 2: Off-Grid Electrification (IDA $ 80Million)</vt:lpstr>
      <vt:lpstr>Component 2: Off- grid </vt:lpstr>
      <vt:lpstr>PowerPoint Presentation</vt:lpstr>
      <vt:lpstr>Component 3: Technical Assistance, Off-grid (IDA$10Million)</vt:lpstr>
      <vt:lpstr>Financial Contribution for sub-components of Component 2</vt:lpstr>
      <vt:lpstr>PowerPoint Presentation</vt:lpstr>
      <vt:lpstr>PowerPoint Presentation</vt:lpstr>
      <vt:lpstr>Public institutions </vt:lpstr>
      <vt:lpstr>Implementation Arrangements</vt:lpstr>
      <vt:lpstr>Organization Structures</vt:lpstr>
      <vt:lpstr>PowerPoint Presentation</vt:lpstr>
      <vt:lpstr>PowerPoint Presentation</vt:lpstr>
      <vt:lpstr>PowerPoint Presentation</vt:lpstr>
      <vt:lpstr>Mini-grid Screening Process</vt:lpstr>
      <vt:lpstr>Monitoring &amp; Reporting </vt:lpstr>
      <vt:lpstr>PowerPoint Presentation</vt:lpstr>
      <vt:lpstr>Project Benefits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Electrification Plan: 2016 - 2030</dc:title>
  <dc:creator>Aspire</dc:creator>
  <cp:lastModifiedBy>Aspire</cp:lastModifiedBy>
  <cp:revision>44</cp:revision>
  <cp:lastPrinted>2015-07-28T04:07:06Z</cp:lastPrinted>
  <dcterms:created xsi:type="dcterms:W3CDTF">2015-07-25T08:15:09Z</dcterms:created>
  <dcterms:modified xsi:type="dcterms:W3CDTF">2015-07-28T05:55:57Z</dcterms:modified>
</cp:coreProperties>
</file>